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17"/>
  </p:notesMasterIdLst>
  <p:sldIdLst>
    <p:sldId id="256" r:id="rId2"/>
    <p:sldId id="258" r:id="rId3"/>
    <p:sldId id="270" r:id="rId4"/>
    <p:sldId id="269" r:id="rId5"/>
    <p:sldId id="259" r:id="rId6"/>
    <p:sldId id="264" r:id="rId7"/>
    <p:sldId id="272" r:id="rId8"/>
    <p:sldId id="273" r:id="rId9"/>
    <p:sldId id="274" r:id="rId10"/>
    <p:sldId id="275" r:id="rId11"/>
    <p:sldId id="265" r:id="rId12"/>
    <p:sldId id="271" r:id="rId13"/>
    <p:sldId id="277" r:id="rId14"/>
    <p:sldId id="268" r:id="rId15"/>
    <p:sldId id="276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96" y="9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4932F-AD94-42BF-8F7D-ACB0A90DBAFC}" type="datetimeFigureOut">
              <a:rPr lang="fr-FR" smtClean="0"/>
              <a:t>25/09/2015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BDDC9-BE41-4068-8F95-DD0D7B1637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03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AD1E-DF6A-4959-892F-604AEE0E9E5F}" type="datetime1">
              <a:rPr lang="fr-FR" smtClean="0"/>
              <a:t>25/09/2015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" y="6356351"/>
            <a:ext cx="12214139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“Reproducible Evaluation of Pan-Tilt-Zoom Tracking”, ICIP2015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7" y="3972"/>
            <a:ext cx="4217297" cy="1700787"/>
          </a:xfrm>
          <a:prstGeom prst="rect">
            <a:avLst/>
          </a:prstGeom>
        </p:spPr>
      </p:pic>
      <p:pic>
        <p:nvPicPr>
          <p:cNvPr id="7172" name="Picture 4" descr="http://www2.ulaval.ca/fileadmin/ulaval_ca/Images/logos-ul/logo-universite-laval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95858"/>
            <a:ext cx="3024335" cy="11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6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BE0A-338E-46E6-A1D0-34E1621EA59C}" type="datetime1">
              <a:rPr lang="fr-FR" smtClean="0"/>
              <a:t>25/09/2015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707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67E9-6238-4368-92EB-3D1D3495FE42}" type="datetime1">
              <a:rPr lang="fr-FR" smtClean="0"/>
              <a:t>25/09/2015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167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91" y="5419"/>
            <a:ext cx="2664059" cy="1047317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623392" y="6381329"/>
            <a:ext cx="336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www.polymtl.ca/litiv/en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1" y="6356351"/>
            <a:ext cx="12214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“Reproducible Evaluation of Pan-Tilt-Zoom Tracking”, ICIP2015</a:t>
            </a:r>
            <a:endParaRPr lang="fr-BE" sz="1400" dirty="0"/>
          </a:p>
        </p:txBody>
      </p:sp>
      <p:pic>
        <p:nvPicPr>
          <p:cNvPr id="10" name="Picture 4" descr="http://www2.ulaval.ca/fileadmin/ulaval_ca/Images/logos-ul/logo-universite-laval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211490"/>
            <a:ext cx="1728192" cy="6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9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D0A1-ECAF-4950-AAD0-1C107C754919}" type="datetime1">
              <a:rPr lang="fr-FR" smtClean="0"/>
              <a:t>25/09/2015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44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9" name="ZoneTexte 8"/>
          <p:cNvSpPr txBox="1"/>
          <p:nvPr userDrawn="1"/>
        </p:nvSpPr>
        <p:spPr>
          <a:xfrm>
            <a:off x="623392" y="6381329"/>
            <a:ext cx="336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www.polymtl.ca/litiv/en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91" y="5419"/>
            <a:ext cx="2664059" cy="10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4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23392" y="6381329"/>
            <a:ext cx="336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www.polymtl.ca/litiv/en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12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91" y="5419"/>
            <a:ext cx="2664059" cy="10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7" name="ZoneTexte 6"/>
          <p:cNvSpPr txBox="1"/>
          <p:nvPr userDrawn="1"/>
        </p:nvSpPr>
        <p:spPr>
          <a:xfrm>
            <a:off x="623392" y="6381329"/>
            <a:ext cx="336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www.polymtl.ca/litiv/en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8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91" y="5419"/>
            <a:ext cx="2664059" cy="10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2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6" name="ZoneTexte 5"/>
          <p:cNvSpPr txBox="1"/>
          <p:nvPr userDrawn="1"/>
        </p:nvSpPr>
        <p:spPr>
          <a:xfrm>
            <a:off x="623392" y="6381329"/>
            <a:ext cx="336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rgbClr val="FF0000"/>
                </a:solidFill>
              </a:rPr>
              <a:t>www.polymtl.ca/litiv/en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91" y="5419"/>
            <a:ext cx="2664059" cy="10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514D-300D-4F95-A28C-24EA8A574DFD}" type="datetime1">
              <a:rPr lang="fr-FR" smtClean="0"/>
              <a:t>25/09/2015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216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1369-9F1A-4531-8D80-CA50145B19B6}" type="datetime1">
              <a:rPr lang="fr-FR" smtClean="0"/>
              <a:t>25/09/2015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Bilodeau et al., Change Detection in Feature Space using Local Binary Similarity Patterns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677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38021-7C98-42AA-BD7A-FD56FC440508}" type="datetime1">
              <a:rPr lang="fr-FR" smtClean="0"/>
              <a:t>25/09/2015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Bilodeau</a:t>
            </a:r>
            <a:r>
              <a:rPr lang="en-US" dirty="0" smtClean="0"/>
              <a:t> et al., Change Detection in Feature Space using Local Binary Similarity Patterns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1456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ymtl.ca/litiv/vid/" TargetMode="External"/><Relationship Id="rId2" Type="http://schemas.openxmlformats.org/officeDocument/2006/relationships/hyperlink" Target="http://arxiv.org/abs/1505.045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175000"/>
            <a:ext cx="91440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Reproducible Evaluation of</a:t>
            </a:r>
            <a:br>
              <a:rPr lang="en-US" b="1" dirty="0" smtClean="0"/>
            </a:br>
            <a:r>
              <a:rPr lang="en-US" b="1" dirty="0" smtClean="0"/>
              <a:t>Pan-Tilt-Zoom Tracking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02224"/>
            <a:ext cx="9144000" cy="2207096"/>
          </a:xfrm>
        </p:spPr>
        <p:txBody>
          <a:bodyPr>
            <a:normAutofit fontScale="92500" lnSpcReduction="20000"/>
          </a:bodyPr>
          <a:lstStyle/>
          <a:p>
            <a:r>
              <a:rPr lang="en-CA" dirty="0" err="1" smtClean="0">
                <a:solidFill>
                  <a:srgbClr val="C00000"/>
                </a:solidFill>
              </a:rPr>
              <a:t>Gengjie</a:t>
            </a:r>
            <a:r>
              <a:rPr lang="en-CA" dirty="0" smtClean="0">
                <a:solidFill>
                  <a:srgbClr val="C00000"/>
                </a:solidFill>
              </a:rPr>
              <a:t> Chen, </a:t>
            </a:r>
            <a:r>
              <a:rPr lang="en-CA" u="sng" dirty="0" smtClean="0">
                <a:solidFill>
                  <a:srgbClr val="C00000"/>
                </a:solidFill>
              </a:rPr>
              <a:t>Pierre-Luc St-Charles</a:t>
            </a:r>
            <a:r>
              <a:rPr lang="en-CA" dirty="0" smtClean="0">
                <a:solidFill>
                  <a:srgbClr val="C00000"/>
                </a:solidFill>
              </a:rPr>
              <a:t>,</a:t>
            </a:r>
          </a:p>
          <a:p>
            <a:r>
              <a:rPr lang="en-CA" dirty="0" err="1" smtClean="0">
                <a:solidFill>
                  <a:srgbClr val="C00000"/>
                </a:solidFill>
              </a:rPr>
              <a:t>Wassim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err="1" smtClean="0">
                <a:solidFill>
                  <a:srgbClr val="C00000"/>
                </a:solidFill>
              </a:rPr>
              <a:t>Bouachir</a:t>
            </a:r>
            <a:r>
              <a:rPr lang="en-CA" dirty="0" smtClean="0">
                <a:solidFill>
                  <a:srgbClr val="C00000"/>
                </a:solidFill>
              </a:rPr>
              <a:t>, Guillaume-Alexandre </a:t>
            </a:r>
            <a:r>
              <a:rPr lang="en-CA" dirty="0" err="1" smtClean="0">
                <a:solidFill>
                  <a:srgbClr val="C00000"/>
                </a:solidFill>
              </a:rPr>
              <a:t>Bilodeau</a:t>
            </a:r>
            <a:endParaRPr lang="en-CA" baseline="30000" dirty="0" smtClean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LITIV, </a:t>
            </a:r>
            <a:r>
              <a:rPr lang="en-US" sz="2000" dirty="0" err="1">
                <a:solidFill>
                  <a:schemeClr val="tx1"/>
                </a:solidFill>
              </a:rPr>
              <a:t>Polytechnique</a:t>
            </a:r>
            <a:r>
              <a:rPr lang="en-US" sz="2000" dirty="0">
                <a:solidFill>
                  <a:schemeClr val="tx1"/>
                </a:solidFill>
              </a:rPr>
              <a:t> Montréal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CA" dirty="0" smtClean="0">
                <a:solidFill>
                  <a:srgbClr val="C00000"/>
                </a:solidFill>
              </a:rPr>
              <a:t>Robert </a:t>
            </a:r>
            <a:r>
              <a:rPr lang="en-CA" dirty="0" err="1" smtClean="0">
                <a:solidFill>
                  <a:srgbClr val="C00000"/>
                </a:solidFill>
              </a:rPr>
              <a:t>Bergevin</a:t>
            </a:r>
            <a:r>
              <a:rPr lang="en-CA" dirty="0" smtClean="0">
                <a:solidFill>
                  <a:srgbClr val="C00000"/>
                </a:solidFill>
              </a:rPr>
              <a:t>,</a:t>
            </a:r>
            <a:endParaRPr lang="en-CA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LVSN - REPARTI, </a:t>
            </a:r>
            <a:r>
              <a:rPr lang="en-US" sz="2000" dirty="0" err="1">
                <a:solidFill>
                  <a:schemeClr val="tx1"/>
                </a:solidFill>
              </a:rPr>
              <a:t>Université</a:t>
            </a:r>
            <a:r>
              <a:rPr lang="en-US" sz="2000" dirty="0">
                <a:solidFill>
                  <a:schemeClr val="tx1"/>
                </a:solidFill>
              </a:rPr>
              <a:t> Laval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5242520"/>
            <a:ext cx="2857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Example of close-up sequences (</a:t>
            </a:r>
            <a:r>
              <a:rPr lang="en-CA" b="1" dirty="0" smtClean="0"/>
              <a:t>boxes are </a:t>
            </a:r>
            <a:r>
              <a:rPr lang="en-CA" b="1" dirty="0" err="1" smtClean="0"/>
              <a:t>groundtruth</a:t>
            </a:r>
            <a:r>
              <a:rPr lang="en-CA" b="1" dirty="0" smtClean="0"/>
              <a:t>)</a:t>
            </a:r>
          </a:p>
          <a:p>
            <a:pPr lvl="1"/>
            <a:endParaRPr lang="en-CA" dirty="0" smtClean="0"/>
          </a:p>
          <a:p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fr-CA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Dataset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p:pic>
        <p:nvPicPr>
          <p:cNvPr id="3" name="multiple_gt_viewer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3712" y="2335188"/>
            <a:ext cx="4878288" cy="36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Baseline Experiments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Need evaluation metrics for:</a:t>
            </a:r>
          </a:p>
          <a:p>
            <a:pPr lvl="1"/>
            <a:r>
              <a:rPr lang="en-CA" dirty="0" smtClean="0"/>
              <a:t>Tracking accuracy</a:t>
            </a:r>
          </a:p>
          <a:p>
            <a:pPr lvl="1"/>
            <a:r>
              <a:rPr lang="en-CA" dirty="0" smtClean="0"/>
              <a:t>Camera control performance</a:t>
            </a:r>
          </a:p>
          <a:p>
            <a:r>
              <a:rPr lang="en-CA" b="1" dirty="0" smtClean="0"/>
              <a:t>In the end, we rely on:</a:t>
            </a:r>
          </a:p>
          <a:p>
            <a:pPr lvl="1"/>
            <a:r>
              <a:rPr lang="en-CA" dirty="0" smtClean="0"/>
              <a:t>Center Location Error (CLE)             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(tracking accuracy)</a:t>
            </a:r>
          </a:p>
          <a:p>
            <a:pPr lvl="1"/>
            <a:r>
              <a:rPr lang="en-CA" dirty="0" smtClean="0"/>
              <a:t>Overlap Ratio (OR)                            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tracking accuracy)</a:t>
            </a:r>
            <a:endParaRPr lang="en-CA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CA" dirty="0" smtClean="0"/>
              <a:t>Target to Center Error (TCE)              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(camera control)</a:t>
            </a:r>
          </a:p>
          <a:p>
            <a:pPr lvl="1"/>
            <a:r>
              <a:rPr lang="en-CA" dirty="0" smtClean="0"/>
              <a:t>Track Fragmentation (TF)                   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camera control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16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Baseline Experiments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For now, “baseline” set using </a:t>
            </a:r>
            <a:r>
              <a:rPr lang="en-CA" dirty="0" err="1" smtClean="0"/>
              <a:t>Camshift</a:t>
            </a:r>
            <a:r>
              <a:rPr lang="en-CA" dirty="0" smtClean="0"/>
              <a:t> (</a:t>
            </a:r>
            <a:r>
              <a:rPr lang="en-CA" dirty="0" err="1" smtClean="0"/>
              <a:t>Bradsky</a:t>
            </a:r>
            <a:r>
              <a:rPr lang="en-CA" dirty="0" smtClean="0"/>
              <a:t>, 1998)</a:t>
            </a:r>
          </a:p>
          <a:p>
            <a:r>
              <a:rPr lang="en-CA" dirty="0" smtClean="0"/>
              <a:t>Simple strategy, decent results</a:t>
            </a:r>
          </a:p>
          <a:p>
            <a:pPr lvl="1"/>
            <a:r>
              <a:rPr lang="en-CA" dirty="0" smtClean="0"/>
              <a:t>Fast tracking &amp; decision making, but not very robust</a:t>
            </a:r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fr-CA" dirty="0"/>
          </a:p>
        </p:txBody>
      </p:sp>
      <p:pic>
        <p:nvPicPr>
          <p:cNvPr id="3" name="camshift_tracking_good_x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5520" y="3514336"/>
            <a:ext cx="3635896" cy="2726922"/>
          </a:xfrm>
          <a:prstGeom prst="rect">
            <a:avLst/>
          </a:prstGeom>
        </p:spPr>
      </p:pic>
      <p:pic>
        <p:nvPicPr>
          <p:cNvPr id="6" name="camshift_tracking_bad_xv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9652" y="3514336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Baseline Experiments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Updated </a:t>
            </a:r>
            <a:r>
              <a:rPr lang="en-CA" dirty="0" err="1" smtClean="0"/>
              <a:t>arXiv</a:t>
            </a:r>
            <a:r>
              <a:rPr lang="en-CA" dirty="0" smtClean="0"/>
              <a:t> version with extended results coming soon!</a:t>
            </a:r>
          </a:p>
          <a:p>
            <a:pPr lvl="1"/>
            <a:r>
              <a:rPr lang="en-CA" dirty="0" smtClean="0"/>
              <a:t>CSK, KCF, SPOT, STRUCK…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fr-C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34271"/>
              </p:ext>
            </p:extLst>
          </p:nvPr>
        </p:nvGraphicFramePr>
        <p:xfrm>
          <a:off x="2709332" y="3408727"/>
          <a:ext cx="6773335" cy="7416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CSK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KCF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STRUCK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err="1" smtClean="0"/>
                        <a:t>CamShift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Full 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105.3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101.0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43.5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83.2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71044" y="2947062"/>
            <a:ext cx="544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CENTER LOCATION ERROR (Pixels)</a:t>
            </a:r>
            <a:endParaRPr lang="en-US" sz="2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6668"/>
              </p:ext>
            </p:extLst>
          </p:nvPr>
        </p:nvGraphicFramePr>
        <p:xfrm>
          <a:off x="2709332" y="4975508"/>
          <a:ext cx="6773335" cy="7416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CSK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KCF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STRUCK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err="1" smtClean="0"/>
                        <a:t>CamShift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Full 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0.311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0.235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0.331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0.317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71044" y="4513843"/>
            <a:ext cx="544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OVERLAP RATIO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0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solve</a:t>
            </a:r>
            <a:r>
              <a:rPr lang="fr-CA" dirty="0" smtClean="0"/>
              <a:t> the PTZ </a:t>
            </a:r>
            <a:r>
              <a:rPr lang="fr-CA" dirty="0" err="1" smtClean="0"/>
              <a:t>tracking</a:t>
            </a:r>
            <a:r>
              <a:rPr lang="fr-CA" dirty="0" smtClean="0"/>
              <a:t> </a:t>
            </a:r>
            <a:r>
              <a:rPr lang="fr-CA" dirty="0" err="1" smtClean="0"/>
              <a:t>reproducibility</a:t>
            </a:r>
            <a:r>
              <a:rPr lang="fr-CA" dirty="0" smtClean="0"/>
              <a:t> </a:t>
            </a:r>
            <a:r>
              <a:rPr lang="fr-CA" dirty="0" err="1" smtClean="0"/>
              <a:t>problem</a:t>
            </a:r>
            <a:endParaRPr lang="fr-CA" dirty="0" smtClean="0"/>
          </a:p>
          <a:p>
            <a:r>
              <a:rPr lang="fr-CA" dirty="0" smtClean="0"/>
              <a:t>Our </a:t>
            </a:r>
            <a:r>
              <a:rPr lang="fr-CA" dirty="0" err="1" smtClean="0"/>
              <a:t>approach</a:t>
            </a:r>
            <a:r>
              <a:rPr lang="fr-CA" dirty="0" smtClean="0"/>
              <a:t> relies on real </a:t>
            </a:r>
            <a:r>
              <a:rPr lang="fr-CA" dirty="0" err="1" smtClean="0"/>
              <a:t>footage</a:t>
            </a:r>
            <a:r>
              <a:rPr lang="fr-CA" dirty="0" smtClean="0"/>
              <a:t>, </a:t>
            </a:r>
            <a:r>
              <a:rPr lang="fr-CA" dirty="0" err="1" smtClean="0"/>
              <a:t>realistic</a:t>
            </a:r>
            <a:r>
              <a:rPr lang="fr-CA" dirty="0" smtClean="0"/>
              <a:t> camera model</a:t>
            </a:r>
          </a:p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consider</a:t>
            </a:r>
            <a:r>
              <a:rPr lang="fr-CA" dirty="0" smtClean="0"/>
              <a:t> real time </a:t>
            </a:r>
            <a:r>
              <a:rPr lang="fr-CA" dirty="0" err="1" smtClean="0"/>
              <a:t>constraints</a:t>
            </a:r>
            <a:r>
              <a:rPr lang="fr-CA" dirty="0"/>
              <a:t> </a:t>
            </a:r>
            <a:r>
              <a:rPr lang="fr-CA" dirty="0" smtClean="0"/>
              <a:t>and </a:t>
            </a:r>
            <a:r>
              <a:rPr lang="fr-CA" dirty="0" err="1" smtClean="0"/>
              <a:t>processing</a:t>
            </a:r>
            <a:r>
              <a:rPr lang="fr-CA" dirty="0" smtClean="0"/>
              <a:t> </a:t>
            </a:r>
            <a:r>
              <a:rPr lang="fr-CA" dirty="0" err="1" smtClean="0"/>
              <a:t>delays</a:t>
            </a:r>
            <a:endParaRPr lang="fr-CA" dirty="0" smtClean="0"/>
          </a:p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offer</a:t>
            </a:r>
            <a:r>
              <a:rPr lang="fr-CA" dirty="0" smtClean="0"/>
              <a:t> </a:t>
            </a:r>
            <a:r>
              <a:rPr lang="fr-CA" dirty="0" err="1" smtClean="0"/>
              <a:t>baseline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r>
              <a:rPr lang="fr-CA" dirty="0" smtClean="0"/>
              <a:t> for </a:t>
            </a:r>
            <a:r>
              <a:rPr lang="fr-CA" dirty="0" err="1" smtClean="0"/>
              <a:t>you</a:t>
            </a:r>
            <a:r>
              <a:rPr lang="fr-CA" dirty="0" smtClean="0"/>
              <a:t> to compare </a:t>
            </a:r>
            <a:r>
              <a:rPr lang="fr-CA" dirty="0" err="1" smtClean="0"/>
              <a:t>with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60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Start </a:t>
            </a:r>
            <a:r>
              <a:rPr lang="en-CA" b="1" dirty="0" smtClean="0"/>
              <a:t>benchmarking now!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Detailed version:</a:t>
            </a:r>
            <a:endParaRPr lang="en-US" b="1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arxiv.org/abs/1505.04502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 C++ framework (based on </a:t>
            </a:r>
            <a:r>
              <a:rPr lang="en-US" b="1" dirty="0" err="1" smtClean="0"/>
              <a:t>OpenCV</a:t>
            </a:r>
            <a:r>
              <a:rPr lang="en-US" b="1" dirty="0" smtClean="0"/>
              <a:t>/OpenGL) soon available online: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hlinkClick r:id="rId3"/>
              </a:rPr>
              <a:t>https://www.polymtl.ca/litiv/vid/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CA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CA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CA" dirty="0">
                <a:solidFill>
                  <a:schemeClr val="tx2"/>
                </a:solidFill>
              </a:rPr>
              <a:t> 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CA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pic>
        <p:nvPicPr>
          <p:cNvPr id="6" name="Picture 2" descr="http://labnanoorg.chm.ulaval.ca/en/wp-content/uploads/2013/11/FQR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5373216"/>
            <a:ext cx="1884308" cy="6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46" y="5301208"/>
            <a:ext cx="1884308" cy="681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616" y="5085184"/>
            <a:ext cx="2623840" cy="12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 Information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9662864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 </a:t>
            </a:r>
            <a:r>
              <a:rPr lang="en-CA" b="1" dirty="0" smtClean="0"/>
              <a:t>Visual </a:t>
            </a:r>
            <a:r>
              <a:rPr lang="en-CA" b="1" dirty="0"/>
              <a:t>object </a:t>
            </a:r>
            <a:r>
              <a:rPr lang="en-CA" b="1" dirty="0" smtClean="0"/>
              <a:t>tracking</a:t>
            </a:r>
          </a:p>
          <a:p>
            <a:pPr lvl="1"/>
            <a:r>
              <a:rPr lang="en-CA" dirty="0" smtClean="0"/>
              <a:t>Well studied, plenty of datasets/benchmarks (e.g. VOT)</a:t>
            </a:r>
          </a:p>
          <a:p>
            <a:pPr lvl="1"/>
            <a:r>
              <a:rPr lang="en-CA" dirty="0" smtClean="0"/>
              <a:t>Requires no special link between hardware/software</a:t>
            </a:r>
          </a:p>
          <a:p>
            <a:pPr lvl="1"/>
            <a:r>
              <a:rPr lang="en-CA" dirty="0" smtClean="0"/>
              <a:t>Only requires “pre-recorded” footage</a:t>
            </a:r>
          </a:p>
          <a:p>
            <a:pPr lvl="1"/>
            <a:r>
              <a:rPr lang="en-CA" dirty="0" smtClean="0"/>
              <a:t>Simple evaluation (bounding box in image space)</a:t>
            </a:r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90" y="4553884"/>
            <a:ext cx="1684384" cy="1389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4667536"/>
            <a:ext cx="1944216" cy="1101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5739" y="5999446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http://votchallenge.net/vot2014/dataset.html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61" y="4553985"/>
            <a:ext cx="1852821" cy="13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 Information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10953138" cy="4525963"/>
          </a:xfrm>
        </p:spPr>
        <p:txBody>
          <a:bodyPr>
            <a:normAutofit/>
          </a:bodyPr>
          <a:lstStyle/>
          <a:p>
            <a:r>
              <a:rPr lang="en-CA" b="1" dirty="0" smtClean="0"/>
              <a:t>Visual object tracking… </a:t>
            </a:r>
            <a:r>
              <a:rPr lang="en-CA" b="1" dirty="0" smtClean="0">
                <a:solidFill>
                  <a:srgbClr val="C00000"/>
                </a:solidFill>
              </a:rPr>
              <a:t>via Pan-Tilt-Zoom cameras</a:t>
            </a:r>
          </a:p>
          <a:p>
            <a:pPr lvl="1"/>
            <a:r>
              <a:rPr lang="en-CA" dirty="0" smtClean="0"/>
              <a:t>Algorithm is responsible for camera control (</a:t>
            </a:r>
            <a:r>
              <a:rPr lang="en-CA" dirty="0" err="1" smtClean="0"/>
              <a:t>FoV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Two-way communication between sensor and </a:t>
            </a:r>
            <a:r>
              <a:rPr lang="en-CA" dirty="0" err="1" smtClean="0"/>
              <a:t>algo</a:t>
            </a:r>
            <a:endParaRPr lang="en-CA" dirty="0" smtClean="0"/>
          </a:p>
          <a:p>
            <a:pPr lvl="1"/>
            <a:r>
              <a:rPr lang="en-CA" dirty="0" smtClean="0"/>
              <a:t>Online/closed-loop problem with time constraints</a:t>
            </a:r>
          </a:p>
          <a:p>
            <a:pPr lvl="1"/>
            <a:r>
              <a:rPr lang="en-CA" dirty="0" smtClean="0"/>
              <a:t>Performance depends on response time, hardware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marL="457200" lvl="1" indent="0">
              <a:buNone/>
            </a:pPr>
            <a:r>
              <a:rPr lang="en-CA" dirty="0" smtClean="0"/>
              <a:t>                                                       … biggest problem: </a:t>
            </a:r>
            <a:r>
              <a:rPr lang="en-CA" b="1" u="sng" dirty="0" smtClean="0"/>
              <a:t>evaluation</a:t>
            </a:r>
            <a:r>
              <a:rPr lang="en-CA" dirty="0" smtClean="0"/>
              <a:t>.</a:t>
            </a:r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738" y="1772816"/>
            <a:ext cx="1886000" cy="21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 Statement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CA" b="1" dirty="0" smtClean="0"/>
              <a:t>PTZ tracking evaluation</a:t>
            </a:r>
          </a:p>
          <a:p>
            <a:pPr lvl="1"/>
            <a:r>
              <a:rPr lang="en-CA" dirty="0" smtClean="0"/>
              <a:t>Simple fact: </a:t>
            </a:r>
            <a:r>
              <a:rPr lang="en-CA" dirty="0" smtClean="0"/>
              <a:t>camera control = algorithms have unique </a:t>
            </a:r>
            <a:r>
              <a:rPr lang="en-CA" dirty="0" err="1" smtClean="0"/>
              <a:t>FoV’s</a:t>
            </a:r>
            <a:endParaRPr lang="en-CA" dirty="0" smtClean="0"/>
          </a:p>
          <a:p>
            <a:pPr lvl="1"/>
            <a:r>
              <a:rPr lang="en-CA" dirty="0" smtClean="0"/>
              <a:t>Inherently, we cannot rely on pre-recorded footage directly</a:t>
            </a:r>
            <a:endParaRPr lang="en-CA" dirty="0"/>
          </a:p>
          <a:p>
            <a:pPr lvl="1"/>
            <a:r>
              <a:rPr lang="en-CA" dirty="0" smtClean="0"/>
              <a:t>Meaning we never have a “common reference” for comparisons</a:t>
            </a:r>
          </a:p>
          <a:p>
            <a:pPr marL="914400" lvl="2" indent="0" algn="ctr">
              <a:buNone/>
            </a:pPr>
            <a:r>
              <a:rPr lang="en-CA" dirty="0" smtClean="0"/>
              <a:t> </a:t>
            </a:r>
            <a:r>
              <a:rPr lang="en-CA" dirty="0" smtClean="0"/>
              <a:t>…otherwise, how can we control </a:t>
            </a:r>
            <a:r>
              <a:rPr lang="en-CA" dirty="0" smtClean="0"/>
              <a:t>all aspects of the </a:t>
            </a:r>
            <a:r>
              <a:rPr lang="en-CA" dirty="0" smtClean="0"/>
              <a:t>test scene?</a:t>
            </a:r>
            <a:endParaRPr lang="en-CA" dirty="0" smtClean="0"/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 smtClean="0"/>
          </a:p>
          <a:p>
            <a:pPr marL="457200" lvl="1" indent="0" algn="ctr">
              <a:buNone/>
            </a:pPr>
            <a:r>
              <a:rPr lang="en-CA" dirty="0" smtClean="0"/>
              <a:t>Therefore, PTZ experiments are </a:t>
            </a:r>
            <a:r>
              <a:rPr lang="en-CA" b="1" dirty="0" smtClean="0"/>
              <a:t>not </a:t>
            </a:r>
            <a:r>
              <a:rPr lang="en-CA" dirty="0" smtClean="0"/>
              <a:t>reproducible.</a:t>
            </a:r>
          </a:p>
          <a:p>
            <a:pPr lvl="1"/>
            <a:endParaRPr lang="en-CA" dirty="0" smtClean="0"/>
          </a:p>
          <a:p>
            <a:pPr lvl="1"/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2333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Related Works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Only two papers address this issue to our knowledge:</a:t>
            </a:r>
          </a:p>
          <a:p>
            <a:pPr lvl="1"/>
            <a:r>
              <a:rPr lang="en-US" dirty="0" smtClean="0"/>
              <a:t>Qureshi and </a:t>
            </a:r>
            <a:r>
              <a:rPr lang="en-US" dirty="0" err="1" smtClean="0"/>
              <a:t>Terzopoulos</a:t>
            </a:r>
            <a:r>
              <a:rPr lang="en-US" dirty="0" smtClean="0"/>
              <a:t> (2011)</a:t>
            </a:r>
          </a:p>
          <a:p>
            <a:pPr lvl="2"/>
            <a:r>
              <a:rPr lang="en-US" dirty="0" smtClean="0"/>
              <a:t>Fully controlled 3D virtual world with animated pedestrians</a:t>
            </a:r>
          </a:p>
          <a:p>
            <a:pPr lvl="2"/>
            <a:r>
              <a:rPr lang="en-US" dirty="0" smtClean="0"/>
              <a:t>Limited realism (lighting conditions, resolution, motion blur, etc.)</a:t>
            </a:r>
          </a:p>
          <a:p>
            <a:pPr lvl="1"/>
            <a:r>
              <a:rPr lang="en-US" dirty="0" smtClean="0"/>
              <a:t>Salvagnini et al. (2011)</a:t>
            </a:r>
          </a:p>
          <a:p>
            <a:pPr lvl="2"/>
            <a:r>
              <a:rPr lang="en-US" dirty="0" smtClean="0"/>
              <a:t>Real PTZ camera tracks objects on a calibrated projector screen</a:t>
            </a:r>
          </a:p>
          <a:p>
            <a:pPr lvl="2"/>
            <a:r>
              <a:rPr lang="en-US" dirty="0" smtClean="0"/>
              <a:t>Only provides reproducible experiments “in-lab” (hardware/</a:t>
            </a:r>
            <a:r>
              <a:rPr lang="en-US" dirty="0" err="1" smtClean="0"/>
              <a:t>calib</a:t>
            </a:r>
            <a:r>
              <a:rPr lang="en-US" dirty="0" smtClean="0"/>
              <a:t>. dependent)</a:t>
            </a:r>
          </a:p>
          <a:p>
            <a:pPr lvl="2"/>
            <a:r>
              <a:rPr lang="en-US" dirty="0" smtClean="0"/>
              <a:t>Limited PTZ operating range</a:t>
            </a:r>
          </a:p>
          <a:p>
            <a:pPr lvl="2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82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u="sng" dirty="0" smtClean="0"/>
              <a:t>Virtual</a:t>
            </a:r>
            <a:r>
              <a:rPr lang="en-CA" b="1" dirty="0" smtClean="0"/>
              <a:t> camera in a </a:t>
            </a:r>
            <a:r>
              <a:rPr lang="en-CA" b="1" u="sng" dirty="0" smtClean="0"/>
              <a:t>real</a:t>
            </a:r>
            <a:r>
              <a:rPr lang="en-CA" b="1" dirty="0" smtClean="0"/>
              <a:t> video sequence</a:t>
            </a:r>
          </a:p>
          <a:p>
            <a:pPr lvl="1"/>
            <a:r>
              <a:rPr lang="en-CA" dirty="0" smtClean="0"/>
              <a:t>Pre-capture spherical panoramic videos</a:t>
            </a:r>
          </a:p>
          <a:p>
            <a:pPr lvl="1"/>
            <a:r>
              <a:rPr lang="en-CA" dirty="0" smtClean="0"/>
              <a:t>Project frames as dynamic texture on virtual sphere</a:t>
            </a:r>
          </a:p>
          <a:p>
            <a:pPr lvl="1"/>
            <a:r>
              <a:rPr lang="en-CA" dirty="0"/>
              <a:t>V</a:t>
            </a:r>
            <a:r>
              <a:rPr lang="en-CA" dirty="0" smtClean="0"/>
              <a:t>irtual PTZ camera defined by controllable view frustum</a:t>
            </a:r>
          </a:p>
          <a:p>
            <a:pPr lvl="1"/>
            <a:r>
              <a:rPr lang="en-CA" dirty="0" smtClean="0"/>
              <a:t>Total abstraction for </a:t>
            </a:r>
            <a:r>
              <a:rPr lang="en-CA" dirty="0" err="1" smtClean="0"/>
              <a:t>algo</a:t>
            </a:r>
            <a:r>
              <a:rPr lang="en-CA" dirty="0" smtClean="0"/>
              <a:t> (full pan/tilt/zoom support)</a:t>
            </a:r>
          </a:p>
          <a:p>
            <a:pPr lvl="1"/>
            <a:endParaRPr lang="fr-CA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Framework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00" y="1844824"/>
            <a:ext cx="2170569" cy="28785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696399" y="4869160"/>
            <a:ext cx="217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PointGrey</a:t>
            </a:r>
            <a:r>
              <a:rPr lang="en-US" dirty="0" smtClean="0"/>
              <a:t> Ladybug 3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6"/>
          <a:stretch/>
        </p:blipFill>
        <p:spPr>
          <a:xfrm>
            <a:off x="2351584" y="4141980"/>
            <a:ext cx="7200800" cy="257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Realistic feedback on control operations</a:t>
            </a:r>
          </a:p>
          <a:p>
            <a:pPr lvl="1"/>
            <a:r>
              <a:rPr lang="en-CA" dirty="0" smtClean="0"/>
              <a:t>Simulate camera reorientation delays, network delays</a:t>
            </a:r>
          </a:p>
          <a:p>
            <a:pPr lvl="1"/>
            <a:r>
              <a:rPr lang="en-CA" dirty="0" smtClean="0"/>
              <a:t>Consider time lost by algorithm when processing each frame </a:t>
            </a:r>
          </a:p>
          <a:p>
            <a:pPr lvl="1"/>
            <a:r>
              <a:rPr lang="en-CA" dirty="0" smtClean="0"/>
              <a:t>Use angular rotation speeds based on real PTZ camera model</a:t>
            </a:r>
          </a:p>
          <a:p>
            <a:r>
              <a:rPr lang="en-CA" b="1" dirty="0" smtClean="0"/>
              <a:t>Overall, this means:</a:t>
            </a:r>
          </a:p>
          <a:p>
            <a:pPr lvl="1"/>
            <a:r>
              <a:rPr lang="en-CA" dirty="0" smtClean="0"/>
              <a:t>Time factor is primordial, and has to be considered.</a:t>
            </a:r>
          </a:p>
          <a:p>
            <a:pPr lvl="1"/>
            <a:r>
              <a:rPr lang="en-CA" dirty="0" smtClean="0"/>
              <a:t>Method has to be approximate/fast, or robust/intelligent.</a:t>
            </a:r>
          </a:p>
          <a:p>
            <a:pPr lvl="1"/>
            <a:endParaRPr lang="en-CA" dirty="0" smtClean="0"/>
          </a:p>
          <a:p>
            <a:pPr lvl="1"/>
            <a:endParaRPr lang="fr-CA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Framework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2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Tracking sequences</a:t>
            </a:r>
          </a:p>
          <a:p>
            <a:pPr lvl="1"/>
            <a:r>
              <a:rPr lang="en-CA" dirty="0" smtClean="0"/>
              <a:t>36 sequences taken from three different panoramic video sessions</a:t>
            </a:r>
          </a:p>
          <a:p>
            <a:pPr lvl="1"/>
            <a:r>
              <a:rPr lang="en-CA" dirty="0" smtClean="0"/>
              <a:t>Each sequence is a few seconds to one or two minutes</a:t>
            </a:r>
          </a:p>
          <a:p>
            <a:pPr lvl="1"/>
            <a:r>
              <a:rPr lang="en-CA" dirty="0" smtClean="0"/>
              <a:t>Two indoor environments with varied capture conditions</a:t>
            </a:r>
          </a:p>
          <a:p>
            <a:r>
              <a:rPr lang="en-CA" b="1" dirty="0" smtClean="0"/>
              <a:t>Multiple challenges</a:t>
            </a:r>
          </a:p>
          <a:p>
            <a:pPr lvl="1"/>
            <a:r>
              <a:rPr lang="en-CA" dirty="0" smtClean="0"/>
              <a:t>Like VOT categories</a:t>
            </a:r>
          </a:p>
          <a:p>
            <a:pPr lvl="1"/>
            <a:r>
              <a:rPr lang="en-CA" dirty="0" smtClean="0"/>
              <a:t>Motion Blur, Scale Change, Out-of-Plane Rotation, Fast motion, Cluttered Background, Illumination variation, etc.</a:t>
            </a:r>
          </a:p>
          <a:p>
            <a:pPr lvl="1"/>
            <a:endParaRPr lang="en-CA" dirty="0" smtClean="0"/>
          </a:p>
          <a:p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fr-CA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Dataset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87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“</a:t>
            </a:r>
            <a:r>
              <a:rPr lang="en-CA" b="1" dirty="0" err="1" smtClean="0"/>
              <a:t>Reprojectable</a:t>
            </a:r>
            <a:r>
              <a:rPr lang="en-CA" b="1" dirty="0" smtClean="0"/>
              <a:t> </a:t>
            </a:r>
            <a:r>
              <a:rPr lang="en-CA" b="1" dirty="0" err="1" smtClean="0"/>
              <a:t>groundtruth</a:t>
            </a:r>
            <a:r>
              <a:rPr lang="en-CA" b="1" dirty="0" smtClean="0"/>
              <a:t>”</a:t>
            </a:r>
          </a:p>
          <a:p>
            <a:pPr lvl="1"/>
            <a:r>
              <a:rPr lang="en-CA" dirty="0" smtClean="0"/>
              <a:t>Each bounding box encodes camera orientation &amp; width/height</a:t>
            </a:r>
          </a:p>
          <a:p>
            <a:pPr lvl="1"/>
            <a:r>
              <a:rPr lang="en-CA" dirty="0" smtClean="0"/>
              <a:t>Bounding boxes are </a:t>
            </a:r>
            <a:r>
              <a:rPr lang="en-CA" dirty="0" err="1" smtClean="0"/>
              <a:t>unprojected</a:t>
            </a:r>
            <a:r>
              <a:rPr lang="en-CA" dirty="0" smtClean="0"/>
              <a:t>, realigned, </a:t>
            </a:r>
            <a:r>
              <a:rPr lang="en-CA" dirty="0" err="1" smtClean="0"/>
              <a:t>reprojected</a:t>
            </a:r>
            <a:r>
              <a:rPr lang="en-CA" dirty="0" smtClean="0"/>
              <a:t> as required</a:t>
            </a:r>
          </a:p>
          <a:p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fr-CA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Dataset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754" y="3573016"/>
            <a:ext cx="6252491" cy="24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6796</TotalTime>
  <Words>646</Words>
  <Application>Microsoft Office PowerPoint</Application>
  <PresentationFormat>Widescreen</PresentationFormat>
  <Paragraphs>164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Thème Office</vt:lpstr>
      <vt:lpstr>Reproducible Evaluation of Pan-Tilt-Zoom Tracking</vt:lpstr>
      <vt:lpstr>Background Information</vt:lpstr>
      <vt:lpstr>Background Information</vt:lpstr>
      <vt:lpstr>Problem Statement</vt:lpstr>
      <vt:lpstr>Related Works</vt:lpstr>
      <vt:lpstr>Proposed Framework</vt:lpstr>
      <vt:lpstr>Proposed Framework</vt:lpstr>
      <vt:lpstr>Proposed Dataset</vt:lpstr>
      <vt:lpstr>Proposed Dataset</vt:lpstr>
      <vt:lpstr>Proposed Dataset</vt:lpstr>
      <vt:lpstr>Baseline Experiments</vt:lpstr>
      <vt:lpstr>Baseline Experiments</vt:lpstr>
      <vt:lpstr>Baseline Experiments</vt:lpstr>
      <vt:lpstr>Conclusion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Detection in Feature Space using Local Binary Similarity Patterns</dc:title>
  <dc:creator>G.A. Bilodeau</dc:creator>
  <cp:lastModifiedBy>Pierre-Luc St-Charles</cp:lastModifiedBy>
  <cp:revision>121</cp:revision>
  <dcterms:created xsi:type="dcterms:W3CDTF">2013-05-06T15:51:35Z</dcterms:created>
  <dcterms:modified xsi:type="dcterms:W3CDTF">2015-09-25T15:53:23Z</dcterms:modified>
</cp:coreProperties>
</file>